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3"/>
  </p:notesMasterIdLst>
  <p:sldIdLst>
    <p:sldId id="256" r:id="rId2"/>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168" userDrawn="1">
          <p15:clr>
            <a:srgbClr val="A4A3A4"/>
          </p15:clr>
        </p15:guide>
        <p15:guide id="2" pos="13824" userDrawn="1">
          <p15:clr>
            <a:srgbClr val="A4A3A4"/>
          </p15:clr>
        </p15:guide>
        <p15:guide id="3" orient="horz" pos="129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7"/>
    <p:restoredTop sz="93742"/>
  </p:normalViewPr>
  <p:slideViewPr>
    <p:cSldViewPr snapToObjects="1" showGuides="1">
      <p:cViewPr varScale="1">
        <p:scale>
          <a:sx n="14" d="100"/>
          <a:sy n="14" d="100"/>
        </p:scale>
        <p:origin x="1524" y="120"/>
      </p:cViewPr>
      <p:guideLst>
        <p:guide orient="horz" pos="3168"/>
        <p:guide pos="13824"/>
        <p:guide orient="horz" pos="12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328CA95-763A-F941-AD90-E4F3CE420301}" type="datetimeFigureOut">
              <a:rPr lang="en-US" smtClean="0"/>
              <a:t>4/16/2018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767A25B-DBB4-9B44-83A8-A5A8309934C7}" type="slidenum">
              <a:rPr lang="en-US" smtClean="0"/>
              <a:t>‹#›</a:t>
            </a:fld>
            <a:endParaRPr lang="en-US"/>
          </a:p>
        </p:txBody>
      </p:sp>
    </p:spTree>
    <p:extLst>
      <p:ext uri="{BB962C8B-B14F-4D97-AF65-F5344CB8AC3E}">
        <p14:creationId xmlns:p14="http://schemas.microsoft.com/office/powerpoint/2010/main" val="15710251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767A25B-DBB4-9B44-83A8-A5A8309934C7}" type="slidenum">
              <a:rPr lang="en-US" smtClean="0"/>
              <a:t>1</a:t>
            </a:fld>
            <a:endParaRPr lang="en-US"/>
          </a:p>
        </p:txBody>
      </p:sp>
    </p:spTree>
    <p:extLst>
      <p:ext uri="{BB962C8B-B14F-4D97-AF65-F5344CB8AC3E}">
        <p14:creationId xmlns:p14="http://schemas.microsoft.com/office/powerpoint/2010/main" val="17224300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B8854DB-CBC7-0642-9B13-3D054C975652}" type="datetimeFigureOut">
              <a:rPr lang="en-US" smtClean="0"/>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EFD99-2212-BC44-902F-9C832BF7C360}" type="slidenum">
              <a:rPr lang="en-US" smtClean="0"/>
              <a:t>‹#›</a:t>
            </a:fld>
            <a:endParaRPr lang="en-US"/>
          </a:p>
        </p:txBody>
      </p:sp>
    </p:spTree>
    <p:extLst>
      <p:ext uri="{BB962C8B-B14F-4D97-AF65-F5344CB8AC3E}">
        <p14:creationId xmlns:p14="http://schemas.microsoft.com/office/powerpoint/2010/main" val="17713501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8854DB-CBC7-0642-9B13-3D054C975652}" type="datetimeFigureOut">
              <a:rPr lang="en-US" smtClean="0"/>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EFD99-2212-BC44-902F-9C832BF7C360}" type="slidenum">
              <a:rPr lang="en-US" smtClean="0"/>
              <a:t>‹#›</a:t>
            </a:fld>
            <a:endParaRPr lang="en-US"/>
          </a:p>
        </p:txBody>
      </p:sp>
    </p:spTree>
    <p:extLst>
      <p:ext uri="{BB962C8B-B14F-4D97-AF65-F5344CB8AC3E}">
        <p14:creationId xmlns:p14="http://schemas.microsoft.com/office/powerpoint/2010/main" val="1164560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8854DB-CBC7-0642-9B13-3D054C975652}" type="datetimeFigureOut">
              <a:rPr lang="en-US" smtClean="0"/>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EFD99-2212-BC44-902F-9C832BF7C360}" type="slidenum">
              <a:rPr lang="en-US" smtClean="0"/>
              <a:t>‹#›</a:t>
            </a:fld>
            <a:endParaRPr lang="en-US"/>
          </a:p>
        </p:txBody>
      </p:sp>
    </p:spTree>
    <p:extLst>
      <p:ext uri="{BB962C8B-B14F-4D97-AF65-F5344CB8AC3E}">
        <p14:creationId xmlns:p14="http://schemas.microsoft.com/office/powerpoint/2010/main" val="5963814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B8854DB-CBC7-0642-9B13-3D054C975652}" type="datetimeFigureOut">
              <a:rPr lang="en-US" smtClean="0"/>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EFD99-2212-BC44-902F-9C832BF7C360}" type="slidenum">
              <a:rPr lang="en-US" smtClean="0"/>
              <a:t>‹#›</a:t>
            </a:fld>
            <a:endParaRPr lang="en-US"/>
          </a:p>
        </p:txBody>
      </p:sp>
    </p:spTree>
    <p:extLst>
      <p:ext uri="{BB962C8B-B14F-4D97-AF65-F5344CB8AC3E}">
        <p14:creationId xmlns:p14="http://schemas.microsoft.com/office/powerpoint/2010/main" val="515954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8854DB-CBC7-0642-9B13-3D054C975652}" type="datetimeFigureOut">
              <a:rPr lang="en-US" smtClean="0"/>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6EFD99-2212-BC44-902F-9C832BF7C360}" type="slidenum">
              <a:rPr lang="en-US" smtClean="0"/>
              <a:t>‹#›</a:t>
            </a:fld>
            <a:endParaRPr lang="en-US"/>
          </a:p>
        </p:txBody>
      </p:sp>
    </p:spTree>
    <p:extLst>
      <p:ext uri="{BB962C8B-B14F-4D97-AF65-F5344CB8AC3E}">
        <p14:creationId xmlns:p14="http://schemas.microsoft.com/office/powerpoint/2010/main" val="103239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B8854DB-CBC7-0642-9B13-3D054C975652}" type="datetimeFigureOut">
              <a:rPr lang="en-US" smtClean="0"/>
              <a:t>4/16/2018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6EFD99-2212-BC44-902F-9C832BF7C360}" type="slidenum">
              <a:rPr lang="en-US" smtClean="0"/>
              <a:t>‹#›</a:t>
            </a:fld>
            <a:endParaRPr lang="en-US"/>
          </a:p>
        </p:txBody>
      </p:sp>
    </p:spTree>
    <p:extLst>
      <p:ext uri="{BB962C8B-B14F-4D97-AF65-F5344CB8AC3E}">
        <p14:creationId xmlns:p14="http://schemas.microsoft.com/office/powerpoint/2010/main" val="21219312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B8854DB-CBC7-0642-9B13-3D054C975652}" type="datetimeFigureOut">
              <a:rPr lang="en-US" smtClean="0"/>
              <a:t>4/16/2018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6EFD99-2212-BC44-902F-9C832BF7C360}" type="slidenum">
              <a:rPr lang="en-US" smtClean="0"/>
              <a:t>‹#›</a:t>
            </a:fld>
            <a:endParaRPr lang="en-US"/>
          </a:p>
        </p:txBody>
      </p:sp>
    </p:spTree>
    <p:extLst>
      <p:ext uri="{BB962C8B-B14F-4D97-AF65-F5344CB8AC3E}">
        <p14:creationId xmlns:p14="http://schemas.microsoft.com/office/powerpoint/2010/main" val="379459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B8854DB-CBC7-0642-9B13-3D054C975652}" type="datetimeFigureOut">
              <a:rPr lang="en-US" smtClean="0"/>
              <a:t>4/16/2018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6EFD99-2212-BC44-902F-9C832BF7C360}" type="slidenum">
              <a:rPr lang="en-US" smtClean="0"/>
              <a:t>‹#›</a:t>
            </a:fld>
            <a:endParaRPr lang="en-US"/>
          </a:p>
        </p:txBody>
      </p:sp>
    </p:spTree>
    <p:extLst>
      <p:ext uri="{BB962C8B-B14F-4D97-AF65-F5344CB8AC3E}">
        <p14:creationId xmlns:p14="http://schemas.microsoft.com/office/powerpoint/2010/main" val="21027246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8854DB-CBC7-0642-9B13-3D054C975652}" type="datetimeFigureOut">
              <a:rPr lang="en-US" smtClean="0"/>
              <a:t>4/16/2018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6EFD99-2212-BC44-902F-9C832BF7C360}" type="slidenum">
              <a:rPr lang="en-US" smtClean="0"/>
              <a:t>‹#›</a:t>
            </a:fld>
            <a:endParaRPr lang="en-US"/>
          </a:p>
        </p:txBody>
      </p:sp>
    </p:spTree>
    <p:extLst>
      <p:ext uri="{BB962C8B-B14F-4D97-AF65-F5344CB8AC3E}">
        <p14:creationId xmlns:p14="http://schemas.microsoft.com/office/powerpoint/2010/main" val="15025328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B8854DB-CBC7-0642-9B13-3D054C975652}" type="datetimeFigureOut">
              <a:rPr lang="en-US" smtClean="0"/>
              <a:t>4/16/2018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6EFD99-2212-BC44-902F-9C832BF7C360}" type="slidenum">
              <a:rPr lang="en-US" smtClean="0"/>
              <a:t>‹#›</a:t>
            </a:fld>
            <a:endParaRPr lang="en-US"/>
          </a:p>
        </p:txBody>
      </p:sp>
    </p:spTree>
    <p:extLst>
      <p:ext uri="{BB962C8B-B14F-4D97-AF65-F5344CB8AC3E}">
        <p14:creationId xmlns:p14="http://schemas.microsoft.com/office/powerpoint/2010/main" val="808833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B8854DB-CBC7-0642-9B13-3D054C975652}" type="datetimeFigureOut">
              <a:rPr lang="en-US" smtClean="0"/>
              <a:t>4/16/2018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6EFD99-2212-BC44-902F-9C832BF7C360}" type="slidenum">
              <a:rPr lang="en-US" smtClean="0"/>
              <a:t>‹#›</a:t>
            </a:fld>
            <a:endParaRPr lang="en-US"/>
          </a:p>
        </p:txBody>
      </p:sp>
    </p:spTree>
    <p:extLst>
      <p:ext uri="{BB962C8B-B14F-4D97-AF65-F5344CB8AC3E}">
        <p14:creationId xmlns:p14="http://schemas.microsoft.com/office/powerpoint/2010/main" val="492123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5B8854DB-CBC7-0642-9B13-3D054C975652}" type="datetimeFigureOut">
              <a:rPr lang="en-US" smtClean="0"/>
              <a:t>4/16/2018</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EB6EFD99-2212-BC44-902F-9C832BF7C360}" type="slidenum">
              <a:rPr lang="en-US" smtClean="0"/>
              <a:t>‹#›</a:t>
            </a:fld>
            <a:endParaRPr lang="en-US"/>
          </a:p>
        </p:txBody>
      </p:sp>
    </p:spTree>
    <p:extLst>
      <p:ext uri="{BB962C8B-B14F-4D97-AF65-F5344CB8AC3E}">
        <p14:creationId xmlns:p14="http://schemas.microsoft.com/office/powerpoint/2010/main" val="1782157778"/>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61786E54-4A22-4455-8D43-7A489AF5835A}"/>
              </a:ext>
            </a:extLst>
          </p:cNvPr>
          <p:cNvPicPr>
            <a:picLocks noChangeAspect="1"/>
          </p:cNvPicPr>
          <p:nvPr/>
        </p:nvPicPr>
        <p:blipFill>
          <a:blip r:embed="rId3"/>
          <a:stretch>
            <a:fillRect/>
          </a:stretch>
        </p:blipFill>
        <p:spPr>
          <a:xfrm>
            <a:off x="-190099" y="1"/>
            <a:ext cx="44271398" cy="32950230"/>
          </a:xfrm>
          <a:prstGeom prst="rect">
            <a:avLst/>
          </a:prstGeom>
        </p:spPr>
      </p:pic>
      <p:sp>
        <p:nvSpPr>
          <p:cNvPr id="5" name="TextBox 4"/>
          <p:cNvSpPr txBox="1"/>
          <p:nvPr/>
        </p:nvSpPr>
        <p:spPr>
          <a:xfrm>
            <a:off x="8822305" y="197683"/>
            <a:ext cx="29260800" cy="5016758"/>
          </a:xfrm>
          <a:prstGeom prst="rect">
            <a:avLst/>
          </a:prstGeom>
          <a:noFill/>
        </p:spPr>
        <p:txBody>
          <a:bodyPr wrap="square" rtlCol="0">
            <a:spAutoFit/>
          </a:bodyPr>
          <a:lstStyle/>
          <a:p>
            <a:pPr algn="ctr"/>
            <a:r>
              <a:rPr lang="en-US" sz="8000" dirty="0">
                <a:solidFill>
                  <a:schemeClr val="bg1"/>
                </a:solidFill>
                <a:latin typeface="Times New Roman" panose="02020603050405020304" pitchFamily="18" charset="0"/>
                <a:cs typeface="Times New Roman" panose="02020603050405020304" pitchFamily="18" charset="0"/>
              </a:rPr>
              <a:t>MAKI</a:t>
            </a:r>
          </a:p>
          <a:p>
            <a:pPr algn="ctr"/>
            <a:r>
              <a:rPr lang="en-US" sz="8000" dirty="0">
                <a:solidFill>
                  <a:schemeClr val="bg1"/>
                </a:solidFill>
                <a:latin typeface="Times New Roman" panose="02020603050405020304" pitchFamily="18" charset="0"/>
                <a:cs typeface="Times New Roman" panose="02020603050405020304" pitchFamily="18" charset="0"/>
              </a:rPr>
              <a:t>Levern Currie | lcurrie2@gmu.edu</a:t>
            </a:r>
          </a:p>
          <a:p>
            <a:pPr algn="ctr"/>
            <a:r>
              <a:rPr lang="en-US" sz="8000" dirty="0">
                <a:solidFill>
                  <a:schemeClr val="bg1"/>
                </a:solidFill>
                <a:latin typeface="Times New Roman" panose="02020603050405020304" pitchFamily="18" charset="0"/>
                <a:cs typeface="Times New Roman" panose="02020603050405020304" pitchFamily="18" charset="0"/>
              </a:rPr>
              <a:t>Psychology and Electrical and Computer Engineering | George Mason University</a:t>
            </a:r>
          </a:p>
        </p:txBody>
      </p:sp>
      <p:sp>
        <p:nvSpPr>
          <p:cNvPr id="6" name="TextBox 5"/>
          <p:cNvSpPr txBox="1"/>
          <p:nvPr/>
        </p:nvSpPr>
        <p:spPr>
          <a:xfrm>
            <a:off x="40341" y="6477274"/>
            <a:ext cx="13716000" cy="5170646"/>
          </a:xfrm>
          <a:prstGeom prst="rect">
            <a:avLst/>
          </a:prstGeom>
          <a:noFill/>
        </p:spPr>
        <p:txBody>
          <a:bodyPr wrap="square" rtlCol="0">
            <a:spAutoFit/>
          </a:bodyPr>
          <a:lstStyle/>
          <a:p>
            <a:pPr algn="ctr"/>
            <a:r>
              <a:rPr lang="en-US" sz="6600" b="1" dirty="0">
                <a:solidFill>
                  <a:schemeClr val="bg1"/>
                </a:solidFill>
                <a:latin typeface="Times New Roman" panose="02020603050405020304" pitchFamily="18" charset="0"/>
                <a:cs typeface="Times New Roman" panose="02020603050405020304" pitchFamily="18" charset="0"/>
              </a:rPr>
              <a:t>RESEARCH QUESTION</a:t>
            </a:r>
          </a:p>
          <a:p>
            <a:pPr algn="ctr"/>
            <a:r>
              <a:rPr lang="en-US" sz="6600" dirty="0">
                <a:solidFill>
                  <a:schemeClr val="bg1"/>
                </a:solidFill>
                <a:latin typeface="Times New Roman" panose="02020603050405020304" pitchFamily="18" charset="0"/>
                <a:cs typeface="Times New Roman" panose="02020603050405020304" pitchFamily="18" charset="0"/>
              </a:rPr>
              <a:t> How do we get people acclimated and used to actively interacting and being in the presence of artificial agents in all aspects of </a:t>
            </a:r>
            <a:r>
              <a:rPr lang="en-US" sz="6600">
                <a:solidFill>
                  <a:schemeClr val="bg1"/>
                </a:solidFill>
                <a:latin typeface="Times New Roman" panose="02020603050405020304" pitchFamily="18" charset="0"/>
                <a:cs typeface="Times New Roman" panose="02020603050405020304" pitchFamily="18" charset="0"/>
              </a:rPr>
              <a:t>human life?</a:t>
            </a:r>
            <a:endParaRPr lang="en-US" sz="6600" dirty="0">
              <a:solidFill>
                <a:schemeClr val="bg1"/>
              </a:solidFill>
              <a:latin typeface="Times New Roman" panose="02020603050405020304" pitchFamily="18" charset="0"/>
              <a:cs typeface="Times New Roman" panose="02020603050405020304" pitchFamily="18" charset="0"/>
            </a:endParaRPr>
          </a:p>
        </p:txBody>
      </p:sp>
      <p:sp>
        <p:nvSpPr>
          <p:cNvPr id="9" name="TextBox 8"/>
          <p:cNvSpPr txBox="1"/>
          <p:nvPr/>
        </p:nvSpPr>
        <p:spPr>
          <a:xfrm>
            <a:off x="40341" y="12910754"/>
            <a:ext cx="13635317" cy="6186309"/>
          </a:xfrm>
          <a:prstGeom prst="rect">
            <a:avLst/>
          </a:prstGeom>
          <a:noFill/>
        </p:spPr>
        <p:txBody>
          <a:bodyPr wrap="square" rtlCol="0">
            <a:spAutoFit/>
          </a:bodyPr>
          <a:lstStyle/>
          <a:p>
            <a:pPr algn="ctr"/>
            <a:r>
              <a:rPr lang="en-US" sz="6600" b="1" dirty="0">
                <a:solidFill>
                  <a:schemeClr val="bg1"/>
                </a:solidFill>
                <a:latin typeface="Times New Roman" panose="02020603050405020304" pitchFamily="18" charset="0"/>
                <a:cs typeface="Times New Roman" panose="02020603050405020304" pitchFamily="18" charset="0"/>
              </a:rPr>
              <a:t>ABSTRACT</a:t>
            </a:r>
          </a:p>
          <a:p>
            <a:pPr algn="ctr"/>
            <a:r>
              <a:rPr lang="en-US" sz="6600" dirty="0">
                <a:solidFill>
                  <a:schemeClr val="bg1"/>
                </a:solidFill>
                <a:latin typeface="Times New Roman" panose="02020603050405020304" pitchFamily="18" charset="0"/>
                <a:cs typeface="Times New Roman" panose="02020603050405020304" pitchFamily="18" charset="0"/>
              </a:rPr>
              <a:t>Studying autonomously intelligent agents that are able to interact in a manner that is similar to that of a human. In order to get people used to interacting with these kind of agents.</a:t>
            </a:r>
          </a:p>
        </p:txBody>
      </p:sp>
      <p:sp>
        <p:nvSpPr>
          <p:cNvPr id="22" name="TextBox 21"/>
          <p:cNvSpPr txBox="1"/>
          <p:nvPr/>
        </p:nvSpPr>
        <p:spPr>
          <a:xfrm>
            <a:off x="15080864" y="6294583"/>
            <a:ext cx="18351728" cy="9233297"/>
          </a:xfrm>
          <a:prstGeom prst="rect">
            <a:avLst/>
          </a:prstGeom>
          <a:noFill/>
        </p:spPr>
        <p:txBody>
          <a:bodyPr wrap="square" rtlCol="0">
            <a:spAutoFit/>
          </a:bodyPr>
          <a:lstStyle/>
          <a:p>
            <a:pPr algn="ctr"/>
            <a:r>
              <a:rPr lang="en-US" sz="6600" b="1" dirty="0">
                <a:solidFill>
                  <a:schemeClr val="bg1"/>
                </a:solidFill>
                <a:latin typeface="Times New Roman" panose="02020603050405020304" pitchFamily="18" charset="0"/>
                <a:cs typeface="Times New Roman" panose="02020603050405020304" pitchFamily="18" charset="0"/>
              </a:rPr>
              <a:t>INTRODUCTION</a:t>
            </a:r>
          </a:p>
          <a:p>
            <a:pPr algn="ctr"/>
            <a:r>
              <a:rPr lang="en-US" sz="6600" dirty="0">
                <a:solidFill>
                  <a:schemeClr val="bg1"/>
                </a:solidFill>
                <a:latin typeface="Times New Roman" panose="02020603050405020304" pitchFamily="18" charset="0"/>
                <a:cs typeface="Times New Roman" panose="02020603050405020304" pitchFamily="18" charset="0"/>
              </a:rPr>
              <a:t>Maki is a humanoid autonomous robot that is designed to be used for human robot interaction within the home. The study will be designed to have individuals' take Maki home and interact with it much like a Siri or Amazon Alexa. And record the various interactions in order to add improvements and modifications for better Maki’s.</a:t>
            </a:r>
            <a:endParaRPr lang="en-US" sz="6600" b="1" dirty="0">
              <a:solidFill>
                <a:schemeClr val="bg1"/>
              </a:solidFill>
              <a:latin typeface="Times New Roman" panose="02020603050405020304" pitchFamily="18" charset="0"/>
              <a:cs typeface="Times New Roman" panose="02020603050405020304" pitchFamily="18" charset="0"/>
            </a:endParaRPr>
          </a:p>
          <a:p>
            <a:pPr algn="ctr"/>
            <a:endParaRPr lang="en-US" sz="6600" b="1" dirty="0">
              <a:solidFill>
                <a:schemeClr val="bg1"/>
              </a:solidFill>
              <a:latin typeface="Times New Roman" panose="02020603050405020304" pitchFamily="18" charset="0"/>
              <a:cs typeface="Times New Roman" panose="02020603050405020304" pitchFamily="18" charset="0"/>
            </a:endParaRPr>
          </a:p>
        </p:txBody>
      </p:sp>
      <p:sp>
        <p:nvSpPr>
          <p:cNvPr id="31" name="TextBox 30"/>
          <p:cNvSpPr txBox="1"/>
          <p:nvPr/>
        </p:nvSpPr>
        <p:spPr>
          <a:xfrm>
            <a:off x="32445247" y="19861985"/>
            <a:ext cx="11275713" cy="9233297"/>
          </a:xfrm>
          <a:prstGeom prst="rect">
            <a:avLst/>
          </a:prstGeom>
          <a:noFill/>
        </p:spPr>
        <p:txBody>
          <a:bodyPr wrap="square" rtlCol="0">
            <a:spAutoFit/>
          </a:bodyPr>
          <a:lstStyle/>
          <a:p>
            <a:pPr algn="ctr"/>
            <a:r>
              <a:rPr lang="en-US" sz="6600" b="1" dirty="0">
                <a:solidFill>
                  <a:schemeClr val="bg1"/>
                </a:solidFill>
                <a:latin typeface="Times New Roman" panose="02020603050405020304" pitchFamily="18" charset="0"/>
                <a:cs typeface="Times New Roman" panose="02020603050405020304" pitchFamily="18" charset="0"/>
              </a:rPr>
              <a:t>FUTURE DIRECTIONS</a:t>
            </a:r>
          </a:p>
          <a:p>
            <a:pPr algn="ctr"/>
            <a:r>
              <a:rPr lang="en-US" sz="6600" dirty="0">
                <a:solidFill>
                  <a:schemeClr val="bg1"/>
                </a:solidFill>
                <a:latin typeface="Times New Roman" panose="02020603050405020304" pitchFamily="18" charset="0"/>
                <a:cs typeface="Times New Roman" panose="02020603050405020304" pitchFamily="18" charset="0"/>
              </a:rPr>
              <a:t>The ultimate purpose would be to see how we can start establishing better baselines of interaction and user interface, so that we can better incorporate these machines into the live of the average individual.</a:t>
            </a:r>
          </a:p>
          <a:p>
            <a:pPr algn="ctr"/>
            <a:endParaRPr lang="en-US" sz="6600" b="1" dirty="0">
              <a:solidFill>
                <a:schemeClr val="bg1"/>
              </a:solidFill>
              <a:latin typeface="Times New Roman" panose="02020603050405020304" pitchFamily="18" charset="0"/>
              <a:cs typeface="Times New Roman" panose="02020603050405020304" pitchFamily="18" charset="0"/>
            </a:endParaRPr>
          </a:p>
        </p:txBody>
      </p:sp>
      <p:sp>
        <p:nvSpPr>
          <p:cNvPr id="33" name="TextBox 32"/>
          <p:cNvSpPr txBox="1"/>
          <p:nvPr/>
        </p:nvSpPr>
        <p:spPr>
          <a:xfrm>
            <a:off x="31452044" y="30175425"/>
            <a:ext cx="13716000" cy="2123658"/>
          </a:xfrm>
          <a:prstGeom prst="rect">
            <a:avLst/>
          </a:prstGeom>
          <a:noFill/>
        </p:spPr>
        <p:txBody>
          <a:bodyPr wrap="square" rtlCol="0">
            <a:spAutoFit/>
          </a:bodyPr>
          <a:lstStyle/>
          <a:p>
            <a:pPr algn="ctr"/>
            <a:r>
              <a:rPr lang="en-US" sz="6600" b="1" dirty="0">
                <a:solidFill>
                  <a:schemeClr val="bg1"/>
                </a:solidFill>
                <a:latin typeface="Times New Roman" panose="02020603050405020304" pitchFamily="18" charset="0"/>
                <a:cs typeface="Times New Roman" panose="02020603050405020304" pitchFamily="18" charset="0"/>
              </a:rPr>
              <a:t>ACKNOWLEDGEMENTS</a:t>
            </a:r>
          </a:p>
          <a:p>
            <a:pPr algn="ctr"/>
            <a:r>
              <a:rPr lang="en-US" sz="6600" dirty="0">
                <a:solidFill>
                  <a:schemeClr val="bg1"/>
                </a:solidFill>
                <a:latin typeface="Times New Roman" panose="02020603050405020304" pitchFamily="18" charset="0"/>
                <a:cs typeface="Times New Roman" panose="02020603050405020304" pitchFamily="18" charset="0"/>
              </a:rPr>
              <a:t>Alberto Perez</a:t>
            </a:r>
          </a:p>
        </p:txBody>
      </p:sp>
      <p:pic>
        <p:nvPicPr>
          <p:cNvPr id="2" name="Picture 1"/>
          <p:cNvPicPr>
            <a:picLocks noChangeAspect="1"/>
          </p:cNvPicPr>
          <p:nvPr/>
        </p:nvPicPr>
        <p:blipFill>
          <a:blip r:embed="rId4">
            <a:grayscl/>
            <a:extLst>
              <a:ext uri="{28A0092B-C50C-407E-A947-70E740481C1C}">
                <a14:useLocalDpi xmlns:a14="http://schemas.microsoft.com/office/drawing/2010/main" val="0"/>
              </a:ext>
            </a:extLst>
          </a:blip>
          <a:stretch>
            <a:fillRect/>
          </a:stretch>
        </p:blipFill>
        <p:spPr>
          <a:xfrm>
            <a:off x="40743479" y="1"/>
            <a:ext cx="3205163" cy="3205163"/>
          </a:xfrm>
          <a:prstGeom prst="rect">
            <a:avLst/>
          </a:prstGeom>
          <a:effectLst>
            <a:outerShdw blurRad="50800" dist="50800" dir="5400000" algn="ctr" rotWithShape="0">
              <a:schemeClr val="bg2">
                <a:lumMod val="50000"/>
              </a:schemeClr>
            </a:outerShdw>
          </a:effectLst>
        </p:spPr>
      </p:pic>
      <p:sp>
        <p:nvSpPr>
          <p:cNvPr id="21" name="TextBox 20"/>
          <p:cNvSpPr txBox="1"/>
          <p:nvPr/>
        </p:nvSpPr>
        <p:spPr>
          <a:xfrm>
            <a:off x="-657175" y="30535298"/>
            <a:ext cx="13716000" cy="2123658"/>
          </a:xfrm>
          <a:prstGeom prst="rect">
            <a:avLst/>
          </a:prstGeom>
          <a:noFill/>
        </p:spPr>
        <p:txBody>
          <a:bodyPr wrap="square" rtlCol="0">
            <a:spAutoFit/>
          </a:bodyPr>
          <a:lstStyle/>
          <a:p>
            <a:pPr algn="ctr"/>
            <a:r>
              <a:rPr lang="en-US" sz="6600" dirty="0">
                <a:solidFill>
                  <a:schemeClr val="bg1"/>
                </a:solidFill>
                <a:latin typeface="Times New Roman" panose="02020603050405020304" pitchFamily="18" charset="0"/>
                <a:cs typeface="Times New Roman" panose="02020603050405020304" pitchFamily="18" charset="0"/>
              </a:rPr>
              <a:t>Figure 1 – Localization of Individual Interferences </a:t>
            </a:r>
          </a:p>
        </p:txBody>
      </p:sp>
      <p:sp>
        <p:nvSpPr>
          <p:cNvPr id="28" name="TextBox 27"/>
          <p:cNvSpPr txBox="1"/>
          <p:nvPr/>
        </p:nvSpPr>
        <p:spPr>
          <a:xfrm>
            <a:off x="15563673" y="15896849"/>
            <a:ext cx="13716000" cy="2123658"/>
          </a:xfrm>
          <a:prstGeom prst="rect">
            <a:avLst/>
          </a:prstGeom>
          <a:noFill/>
        </p:spPr>
        <p:txBody>
          <a:bodyPr wrap="square" rtlCol="0">
            <a:spAutoFit/>
          </a:bodyPr>
          <a:lstStyle/>
          <a:p>
            <a:pPr algn="ctr"/>
            <a:r>
              <a:rPr lang="en-US" sz="6600" dirty="0">
                <a:solidFill>
                  <a:schemeClr val="bg1"/>
                </a:solidFill>
                <a:latin typeface="Times New Roman" panose="02020603050405020304" pitchFamily="18" charset="0"/>
                <a:cs typeface="Times New Roman" panose="02020603050405020304" pitchFamily="18" charset="0"/>
              </a:rPr>
              <a:t>Figure 2: 3D Rendering of Maki in Fusion 360</a:t>
            </a:r>
          </a:p>
        </p:txBody>
      </p:sp>
      <p:pic>
        <p:nvPicPr>
          <p:cNvPr id="4" name="Picture 3" descr="A screenshot of a cell phone&#10;&#10;Description generated with very high confidence">
            <a:extLst>
              <a:ext uri="{FF2B5EF4-FFF2-40B4-BE49-F238E27FC236}">
                <a16:creationId xmlns:a16="http://schemas.microsoft.com/office/drawing/2014/main" id="{E13ED395-C324-4AC3-97FC-71CA5F28DC5E}"/>
              </a:ext>
            </a:extLst>
          </p:cNvPr>
          <p:cNvPicPr>
            <a:picLocks noChangeAspect="1"/>
          </p:cNvPicPr>
          <p:nvPr/>
        </p:nvPicPr>
        <p:blipFill>
          <a:blip r:embed="rId5"/>
          <a:stretch>
            <a:fillRect/>
          </a:stretch>
        </p:blipFill>
        <p:spPr>
          <a:xfrm>
            <a:off x="1580656" y="19837137"/>
            <a:ext cx="9240339" cy="10629399"/>
          </a:xfrm>
          <a:prstGeom prst="rect">
            <a:avLst/>
          </a:prstGeom>
        </p:spPr>
      </p:pic>
      <p:pic>
        <p:nvPicPr>
          <p:cNvPr id="8" name="Picture 7" descr="A picture containing indoor, sitting, object&#10;&#10;Description generated with high confidence">
            <a:extLst>
              <a:ext uri="{FF2B5EF4-FFF2-40B4-BE49-F238E27FC236}">
                <a16:creationId xmlns:a16="http://schemas.microsoft.com/office/drawing/2014/main" id="{BC3E82B4-0EBF-41E3-B4CA-997BCD43DFD1}"/>
              </a:ext>
            </a:extLst>
          </p:cNvPr>
          <p:cNvPicPr>
            <a:picLocks noChangeAspect="1"/>
          </p:cNvPicPr>
          <p:nvPr/>
        </p:nvPicPr>
        <p:blipFill>
          <a:blip r:embed="rId6"/>
          <a:stretch>
            <a:fillRect/>
          </a:stretch>
        </p:blipFill>
        <p:spPr>
          <a:xfrm>
            <a:off x="17751700" y="19048921"/>
            <a:ext cx="8387799" cy="12363729"/>
          </a:xfrm>
          <a:prstGeom prst="round2DiagRect">
            <a:avLst>
              <a:gd name="adj1" fmla="val 16667"/>
              <a:gd name="adj2" fmla="val 0"/>
            </a:avLst>
          </a:prstGeom>
          <a:ln w="88900" cap="sq">
            <a:solidFill>
              <a:srgbClr val="FFFFFF"/>
            </a:solidFill>
            <a:miter lim="800000"/>
          </a:ln>
          <a:effectLst>
            <a:outerShdw blurRad="254000" algn="tl" rotWithShape="0">
              <a:srgbClr val="000000">
                <a:alpha val="44000"/>
              </a:srgbClr>
            </a:outerShdw>
          </a:effectLst>
        </p:spPr>
      </p:pic>
      <p:pic>
        <p:nvPicPr>
          <p:cNvPr id="11" name="Picture 10" descr="A picture containing indoor&#10;&#10;Description generated with very high confidence">
            <a:extLst>
              <a:ext uri="{FF2B5EF4-FFF2-40B4-BE49-F238E27FC236}">
                <a16:creationId xmlns:a16="http://schemas.microsoft.com/office/drawing/2014/main" id="{32C7D567-FC96-4ED4-9A17-06402769FF00}"/>
              </a:ext>
            </a:extLst>
          </p:cNvPr>
          <p:cNvPicPr>
            <a:picLocks noChangeAspect="1"/>
          </p:cNvPicPr>
          <p:nvPr/>
        </p:nvPicPr>
        <p:blipFill>
          <a:blip r:embed="rId7"/>
          <a:stretch>
            <a:fillRect/>
          </a:stretch>
        </p:blipFill>
        <p:spPr>
          <a:xfrm rot="5400000">
            <a:off x="34239857" y="6892525"/>
            <a:ext cx="9196883" cy="8000999"/>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5" name="AutoShape 10" descr="Image result for new technology 2017 robots">
            <a:extLst>
              <a:ext uri="{FF2B5EF4-FFF2-40B4-BE49-F238E27FC236}">
                <a16:creationId xmlns:a16="http://schemas.microsoft.com/office/drawing/2014/main" id="{A070C9DA-2F3A-4309-885C-F3D742ABA077}"/>
              </a:ext>
            </a:extLst>
          </p:cNvPr>
          <p:cNvSpPr>
            <a:spLocks noChangeAspect="1" noChangeArrowheads="1"/>
          </p:cNvSpPr>
          <p:nvPr/>
        </p:nvSpPr>
        <p:spPr bwMode="auto">
          <a:xfrm>
            <a:off x="25984200" y="16571609"/>
            <a:ext cx="16276320" cy="1627632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6600"/>
          </a:p>
        </p:txBody>
      </p:sp>
      <p:pic>
        <p:nvPicPr>
          <p:cNvPr id="1049" name="Picture 25" descr="Image result for dasl lofaro labs logo">
            <a:extLst>
              <a:ext uri="{FF2B5EF4-FFF2-40B4-BE49-F238E27FC236}">
                <a16:creationId xmlns:a16="http://schemas.microsoft.com/office/drawing/2014/main" id="{2AF6F697-D6DF-4EA5-B54B-B9525C725D1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 y="0"/>
            <a:ext cx="8632206" cy="3205164"/>
          </a:xfrm>
          <a:prstGeom prst="rect">
            <a:avLst/>
          </a:prstGeom>
          <a:noFill/>
          <a:extLst>
            <a:ext uri="{909E8E84-426E-40DD-AFC4-6F175D3DCCD1}">
              <a14:hiddenFill xmlns:a14="http://schemas.microsoft.com/office/drawing/2010/main">
                <a:solidFill>
                  <a:srgbClr val="FFFFFF"/>
                </a:solidFill>
              </a14:hiddenFill>
            </a:ext>
          </a:extLst>
        </p:spPr>
      </p:pic>
      <p:sp>
        <p:nvSpPr>
          <p:cNvPr id="38" name="Rectangle 37">
            <a:extLst>
              <a:ext uri="{FF2B5EF4-FFF2-40B4-BE49-F238E27FC236}">
                <a16:creationId xmlns:a16="http://schemas.microsoft.com/office/drawing/2014/main" id="{3E94B747-EBF7-47A2-B2FF-09BF87484534}"/>
              </a:ext>
            </a:extLst>
          </p:cNvPr>
          <p:cNvSpPr/>
          <p:nvPr/>
        </p:nvSpPr>
        <p:spPr>
          <a:xfrm>
            <a:off x="32575145" y="16658163"/>
            <a:ext cx="11015919" cy="1107996"/>
          </a:xfrm>
          <a:prstGeom prst="rect">
            <a:avLst/>
          </a:prstGeom>
        </p:spPr>
        <p:txBody>
          <a:bodyPr wrap="square">
            <a:spAutoFit/>
          </a:bodyPr>
          <a:lstStyle/>
          <a:p>
            <a:pPr algn="ctr"/>
            <a:r>
              <a:rPr lang="en-US" sz="6600" dirty="0">
                <a:solidFill>
                  <a:schemeClr val="bg1"/>
                </a:solidFill>
                <a:latin typeface="Times New Roman" panose="02020603050405020304" pitchFamily="18" charset="0"/>
                <a:cs typeface="Times New Roman" panose="02020603050405020304" pitchFamily="18" charset="0"/>
              </a:rPr>
              <a:t>Figure 3: Completed Maki</a:t>
            </a:r>
          </a:p>
        </p:txBody>
      </p:sp>
    </p:spTree>
    <p:extLst>
      <p:ext uri="{BB962C8B-B14F-4D97-AF65-F5344CB8AC3E}">
        <p14:creationId xmlns:p14="http://schemas.microsoft.com/office/powerpoint/2010/main" val="45004787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376</TotalTime>
  <Words>209</Words>
  <Application>Microsoft Office PowerPoint</Application>
  <PresentationFormat>Custom</PresentationFormat>
  <Paragraphs>17</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Levern Currie</cp:lastModifiedBy>
  <cp:revision>46</cp:revision>
  <dcterms:created xsi:type="dcterms:W3CDTF">2016-03-15T19:39:15Z</dcterms:created>
  <dcterms:modified xsi:type="dcterms:W3CDTF">2018-04-16T21:45:47Z</dcterms:modified>
</cp:coreProperties>
</file>

<file path=docProps/thumbnail.jpeg>
</file>